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3"/>
  </p:notesMasterIdLst>
  <p:sldIdLst>
    <p:sldId id="256" r:id="rId2"/>
    <p:sldId id="273" r:id="rId3"/>
    <p:sldId id="258" r:id="rId4"/>
    <p:sldId id="259" r:id="rId5"/>
    <p:sldId id="260" r:id="rId6"/>
    <p:sldId id="261" r:id="rId7"/>
    <p:sldId id="262" r:id="rId8"/>
    <p:sldId id="263" r:id="rId9"/>
    <p:sldId id="264" r:id="rId10"/>
    <p:sldId id="275" r:id="rId11"/>
    <p:sldId id="265" r:id="rId12"/>
    <p:sldId id="276" r:id="rId13"/>
    <p:sldId id="266" r:id="rId14"/>
    <p:sldId id="277" r:id="rId15"/>
    <p:sldId id="274" r:id="rId16"/>
    <p:sldId id="267" r:id="rId17"/>
    <p:sldId id="268" r:id="rId18"/>
    <p:sldId id="269" r:id="rId19"/>
    <p:sldId id="270" r:id="rId20"/>
    <p:sldId id="271"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horzBarState="minimized">
    <p:restoredLeft sz="15620"/>
    <p:restoredTop sz="81559" autoAdjust="0"/>
  </p:normalViewPr>
  <p:slideViewPr>
    <p:cSldViewPr snapToGrid="0" snapToObjects="1">
      <p:cViewPr varScale="1">
        <p:scale>
          <a:sx n="33" d="100"/>
          <a:sy n="33" d="100"/>
        </p:scale>
        <p:origin x="-3056"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jpeg>
</file>

<file path=ppt/media/image25.png>
</file>

<file path=ppt/media/image26.png>
</file>

<file path=ppt/media/image27.tiff>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10/21/13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r>
              <a:rPr lang="en-US" sz="2000" dirty="0" smtClean="0"/>
              <a:t>- Because the </a:t>
            </a:r>
            <a:r>
              <a:rPr lang="en-US" sz="2000" dirty="0" err="1" smtClean="0"/>
              <a:t>ketogenic</a:t>
            </a:r>
            <a:r>
              <a:rPr lang="en-US" sz="2000" dirty="0" smtClean="0"/>
              <a:t> diet involves restriction of carbohydrates,</a:t>
            </a:r>
          </a:p>
          <a:p>
            <a:r>
              <a:rPr lang="en-US" sz="2000" dirty="0" err="1" smtClean="0"/>
              <a:t>Mireia</a:t>
            </a:r>
            <a:r>
              <a:rPr lang="en-US" sz="2000" dirty="0" smtClean="0"/>
              <a:t> </a:t>
            </a:r>
            <a:r>
              <a:rPr lang="en-US" sz="2000" dirty="0" err="1" smtClean="0"/>
              <a:t>Garriga-Canut</a:t>
            </a:r>
            <a:r>
              <a:rPr lang="en-US" sz="2000" dirty="0" smtClean="0"/>
              <a:t> and colleagues hypothesized that </a:t>
            </a:r>
            <a:r>
              <a:rPr lang="en-US" sz="2000" dirty="0" err="1" smtClean="0"/>
              <a:t>glycolisis</a:t>
            </a:r>
            <a:r>
              <a:rPr lang="en-US" sz="2000" dirty="0" smtClean="0"/>
              <a:t> might be a</a:t>
            </a:r>
          </a:p>
          <a:p>
            <a:r>
              <a:rPr lang="en-US" sz="2000" dirty="0" smtClean="0"/>
              <a:t>mechanism by which the diet exerts its antiepileptic effects</a:t>
            </a:r>
          </a:p>
          <a:p>
            <a:r>
              <a:rPr lang="en-US" sz="2000" dirty="0" smtClean="0"/>
              <a:t>(</a:t>
            </a:r>
            <a:r>
              <a:rPr lang="en-US" sz="2000" dirty="0" err="1" smtClean="0"/>
              <a:t>Garriga-Canut</a:t>
            </a:r>
            <a:r>
              <a:rPr lang="en-US" sz="2000" dirty="0" smtClean="0"/>
              <a:t> et al., 2006). Specifically they hypothesize that the use of a </a:t>
            </a:r>
          </a:p>
          <a:p>
            <a:r>
              <a:rPr lang="en-US" sz="2000" dirty="0" err="1" smtClean="0"/>
              <a:t>glycolitic</a:t>
            </a:r>
            <a:r>
              <a:rPr lang="en-US" sz="2000" smtClean="0"/>
              <a:t> inhibitor (2-Deoxy-D-glucose;</a:t>
            </a:r>
            <a:r>
              <a:rPr lang="en-US" sz="2000" baseline="0" smtClean="0"/>
              <a:t> </a:t>
            </a:r>
            <a:r>
              <a:rPr lang="en-US" sz="2000" smtClean="0"/>
              <a:t>2DG) will protect</a:t>
            </a:r>
            <a:r>
              <a:rPr lang="en-US" sz="2000" baseline="0" smtClean="0"/>
              <a:t> against seizure</a:t>
            </a:r>
            <a:endParaRPr lang="en-US" sz="2000" smtClean="0"/>
          </a:p>
          <a:p>
            <a:pPr>
              <a:buFontTx/>
              <a:buChar char="-"/>
            </a:pPr>
            <a:endParaRPr lang="en-US" sz="2000" smtClean="0">
              <a:latin typeface="Lucida Grande" charset="0"/>
              <a:cs typeface="Lucida Grande" charset="0"/>
              <a:sym typeface="Lucida Grande" charset="0"/>
            </a:endParaRPr>
          </a:p>
          <a:p>
            <a:pPr>
              <a:buFontTx/>
              <a:buChar char="-"/>
            </a:pPr>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Gene </a:t>
            </a:r>
            <a:r>
              <a:rPr lang="en-US" sz="2000" dirty="0">
                <a:latin typeface="Lucida Grande" charset="0"/>
                <a:cs typeface="Lucida Grande" charset="0"/>
                <a:sym typeface="Lucida Grande" charset="0"/>
              </a:rPr>
              <a:t>transcription patterns are controlled by </a:t>
            </a:r>
            <a:r>
              <a:rPr lang="en-US" sz="2000" dirty="0" err="1">
                <a:latin typeface="Lucida Grande" charset="0"/>
                <a:cs typeface="Lucida Grande" charset="0"/>
                <a:sym typeface="Lucida Grande" charset="0"/>
              </a:rPr>
              <a:t>TFs</a:t>
            </a:r>
            <a:r>
              <a:rPr lang="en-US" sz="2000" dirty="0">
                <a:latin typeface="Lucida Grande" charset="0"/>
                <a:cs typeface="Lucida Grande" charset="0"/>
                <a:sym typeface="Lucida Grande" charset="0"/>
              </a:rPr>
              <a:t> that recruit chromatin </a:t>
            </a:r>
            <a:r>
              <a:rPr lang="en-US" sz="2000" dirty="0" err="1">
                <a:latin typeface="Lucida Grande" charset="0"/>
                <a:cs typeface="Lucida Grande" charset="0"/>
                <a:sym typeface="Lucida Grande" charset="0"/>
              </a:rPr>
              <a:t>modifyers</a:t>
            </a:r>
            <a:r>
              <a:rPr lang="en-US" sz="2000" dirty="0">
                <a:latin typeface="Lucida Grande" charset="0"/>
                <a:cs typeface="Lucida Grande" charset="0"/>
                <a:sym typeface="Lucida Grande" charset="0"/>
              </a:rPr>
              <a:t>. </a:t>
            </a:r>
            <a:r>
              <a:rPr lang="en-US" sz="2000" dirty="0" smtClean="0">
                <a:latin typeface="Lucida Grande" charset="0"/>
                <a:cs typeface="Lucida Grande" charset="0"/>
                <a:sym typeface="Lucida Grande" charset="0"/>
              </a:rPr>
              <a:t> </a:t>
            </a:r>
          </a:p>
          <a:p>
            <a:pPr>
              <a:buFontTx/>
              <a:buNone/>
            </a:pPr>
            <a:r>
              <a:rPr lang="en-US" sz="2000" dirty="0" smtClean="0">
                <a:latin typeface="Lucida Grande" charset="0"/>
                <a:cs typeface="Lucida Grande" charset="0"/>
                <a:sym typeface="Lucida Grande" charset="0"/>
              </a:rPr>
              <a:t> REST </a:t>
            </a:r>
            <a:r>
              <a:rPr lang="en-US" sz="2000" dirty="0">
                <a:latin typeface="Lucida Grande" charset="0"/>
                <a:cs typeface="Lucida Grande" charset="0"/>
                <a:sym typeface="Lucida Grande" charset="0"/>
              </a:rPr>
              <a:t>is a factor that controls upwards of 1800 genes -many of which are neuron </a:t>
            </a:r>
            <a:r>
              <a:rPr lang="en-US" sz="2000" dirty="0" smtClean="0">
                <a:latin typeface="Lucida Grande" charset="0"/>
                <a:cs typeface="Lucida Grande" charset="0"/>
                <a:sym typeface="Lucida Grande" charset="0"/>
              </a:rPr>
              <a:t>specific, </a:t>
            </a:r>
          </a:p>
          <a:p>
            <a:pPr>
              <a:buFontTx/>
              <a:buNone/>
            </a:pPr>
            <a:r>
              <a:rPr lang="en-US" sz="2000" dirty="0" smtClean="0">
                <a:latin typeface="Lucida Grande" charset="0"/>
                <a:cs typeface="Lucida Grande" charset="0"/>
                <a:sym typeface="Lucida Grande" charset="0"/>
              </a:rPr>
              <a:t>Such as BDNF.  </a:t>
            </a:r>
          </a:p>
          <a:p>
            <a:endParaRPr lang="en-US" sz="200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Glucose metabolism is an important source of  </a:t>
            </a:r>
          </a:p>
          <a:p>
            <a:pPr>
              <a:buFontTx/>
              <a:buChar char="-"/>
            </a:pPr>
            <a:r>
              <a:rPr lang="en-US" sz="2000" baseline="0" dirty="0" smtClean="0">
                <a:latin typeface="Lucida Grande" charset="0"/>
                <a:cs typeface="Lucida Grande" charset="0"/>
                <a:sym typeface="Lucida Grande" charset="0"/>
              </a:rPr>
              <a:t>ATP, the energy currency of the cell,</a:t>
            </a:r>
          </a:p>
          <a:p>
            <a:r>
              <a:rPr lang="en-US" sz="2000" baseline="0" dirty="0" smtClean="0">
                <a:latin typeface="Lucida Grande" charset="0"/>
                <a:cs typeface="Lucida Grande" charset="0"/>
                <a:sym typeface="Lucida Grande" charset="0"/>
              </a:rPr>
              <a:t> via the process of oxidative respiration</a:t>
            </a:r>
          </a:p>
          <a:p>
            <a:pPr>
              <a:buFontTx/>
              <a:buChar char="-"/>
            </a:pPr>
            <a:r>
              <a:rPr lang="en-US" sz="2000" baseline="0" dirty="0" smtClean="0">
                <a:latin typeface="Lucida Grande" charset="0"/>
                <a:cs typeface="Lucida Grande" charset="0"/>
                <a:sym typeface="Lucida Grande" charset="0"/>
              </a:rPr>
              <a:t>The products of glucose metabolism can affect </a:t>
            </a:r>
            <a:r>
              <a:rPr lang="en-US" sz="2000" baseline="0" dirty="0" err="1" smtClean="0">
                <a:latin typeface="Lucida Grande" charset="0"/>
                <a:cs typeface="Lucida Grande" charset="0"/>
                <a:sym typeface="Lucida Grande" charset="0"/>
              </a:rPr>
              <a:t>REST’s</a:t>
            </a:r>
            <a:r>
              <a:rPr lang="en-US" sz="2000" baseline="0" dirty="0" smtClean="0">
                <a:latin typeface="Lucida Grande" charset="0"/>
                <a:cs typeface="Lucida Grande" charset="0"/>
                <a:sym typeface="Lucida Grande" charset="0"/>
              </a:rPr>
              <a:t> ability to </a:t>
            </a:r>
          </a:p>
          <a:p>
            <a:pPr>
              <a:buFontTx/>
              <a:buChar char="-"/>
            </a:pPr>
            <a:r>
              <a:rPr lang="en-US" sz="2000" baseline="0" dirty="0" smtClean="0">
                <a:latin typeface="Lucida Grande" charset="0"/>
                <a:cs typeface="Lucida Grande" charset="0"/>
                <a:sym typeface="Lucida Grande" charset="0"/>
              </a:rPr>
              <a:t> suppress gene expression</a:t>
            </a:r>
          </a:p>
          <a:p>
            <a:pPr>
              <a:buFontTx/>
              <a:buChar char="-"/>
            </a:pP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Many</a:t>
            </a:r>
            <a:r>
              <a:rPr lang="en-US" sz="2000" baseline="0" dirty="0" smtClean="0">
                <a:latin typeface="Lucida Grande" charset="0"/>
                <a:cs typeface="Lucida Grande" charset="0"/>
                <a:sym typeface="Lucida Grande" charset="0"/>
              </a:rPr>
              <a:t> of these REST-controlled genes are</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up-regulated in breast, colon, prostate </a:t>
            </a:r>
            <a:r>
              <a:rPr lang="en-US" sz="2000" dirty="0" smtClean="0">
                <a:latin typeface="Lucida Grande" charset="0"/>
                <a:cs typeface="Lucida Grande" charset="0"/>
                <a:sym typeface="Lucida Grande" charset="0"/>
              </a:rPr>
              <a:t>cancers and in this case Epilepsy.</a:t>
            </a:r>
          </a:p>
          <a:p>
            <a:pPr>
              <a:buFontTx/>
              <a:buChar char="-"/>
            </a:pPr>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 This represents a direct link between carbohydrate metabolism and the</a:t>
            </a:r>
            <a:r>
              <a:rPr lang="en-US" sz="2000" baseline="0" dirty="0" smtClean="0">
                <a:latin typeface="Lucida Grande" charset="0"/>
                <a:cs typeface="Lucida Grande" charset="0"/>
                <a:sym typeface="Lucida Grande" charset="0"/>
              </a:rPr>
              <a:t> regulation of genes</a:t>
            </a:r>
          </a:p>
          <a:p>
            <a:pPr>
              <a:buFontTx/>
              <a:buNone/>
            </a:pPr>
            <a:r>
              <a:rPr lang="en-US" sz="2000" baseline="0" dirty="0" smtClean="0">
                <a:latin typeface="Lucida Grande" charset="0"/>
                <a:cs typeface="Lucida Grande" charset="0"/>
                <a:sym typeface="Lucida Grande" charset="0"/>
              </a:rPr>
              <a:t> like BDNF which are important in epilepsy.  So this may be a mechanism by which the reduction of carbohydrates In the diet can affect seizure severity.</a:t>
            </a:r>
          </a:p>
          <a:p>
            <a:pPr>
              <a:buFontTx/>
              <a:buNone/>
            </a:pPr>
            <a:endParaRPr lang="en-US" sz="2000" baseline="0" dirty="0" smtClean="0">
              <a:latin typeface="Lucida Grande" charset="0"/>
              <a:cs typeface="Lucida Grande" charset="0"/>
              <a:sym typeface="Lucida Grande" charset="0"/>
            </a:endParaRPr>
          </a:p>
          <a:p>
            <a:pPr>
              <a:buFontTx/>
              <a:buNone/>
            </a:pPr>
            <a:r>
              <a:rPr lang="en-US" sz="2000" baseline="0" dirty="0" smtClean="0">
                <a:latin typeface="Lucida Grande" charset="0"/>
                <a:cs typeface="Lucida Grande" charset="0"/>
                <a:sym typeface="Lucida Grande" charset="0"/>
              </a:rPr>
              <a:t>- To test this hypothesis, the authors use an inhibitor of glucose metabolism, 2DG. And they ask,</a:t>
            </a:r>
            <a:endParaRPr lang="en-US" sz="2000" dirty="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a:t>
            </a:r>
          </a:p>
          <a:p>
            <a:endParaRPr lang="en-US" dirty="0" smtClean="0"/>
          </a:p>
          <a:p>
            <a:r>
              <a:rPr lang="en-US" dirty="0" smtClean="0"/>
              <a:t>-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r>
              <a:rPr lang="en-US" sz="2000" dirty="0" smtClean="0">
                <a:latin typeface="Lucida Grande" charset="0"/>
                <a:cs typeface="Lucida Grande" charset="0"/>
                <a:sym typeface="Lucida Grande" charset="0"/>
              </a:rPr>
              <a:t>- So </a:t>
            </a:r>
            <a:r>
              <a:rPr lang="en-US" sz="2000" dirty="0" smtClean="0">
                <a:latin typeface="Lucida Grande" charset="0"/>
                <a:cs typeface="Lucida Grande" charset="0"/>
                <a:sym typeface="Lucida Grande" charset="0"/>
              </a:rPr>
              <a:t>they’ve shown that 2DG can suppress the transcription</a:t>
            </a:r>
            <a:r>
              <a:rPr lang="en-US" sz="2000" baseline="0" dirty="0" smtClean="0">
                <a:latin typeface="Lucida Grande" charset="0"/>
                <a:cs typeface="Lucida Grande" charset="0"/>
                <a:sym typeface="Lucida Grande" charset="0"/>
              </a:rPr>
              <a:t> of BDNF following the kindling of epilepsy in this animal model.</a:t>
            </a:r>
            <a:endParaRPr lang="en-US" sz="2000" dirty="0">
              <a:latin typeface="Lucida Grande" charset="0"/>
              <a:cs typeface="Lucida Grande" charset="0"/>
              <a:sym typeface="Lucida Grande"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 This finding was </a:t>
            </a:r>
          </a:p>
          <a:p>
            <a:r>
              <a:rPr lang="en-US" baseline="0" dirty="0" smtClean="0"/>
              <a:t>Important to support their model in which </a:t>
            </a:r>
            <a:r>
              <a:rPr lang="en-US" baseline="0" dirty="0" err="1" smtClean="0"/>
              <a:t>glycolisis</a:t>
            </a:r>
            <a:r>
              <a:rPr lang="en-US" baseline="0" dirty="0" smtClean="0"/>
              <a:t> affects </a:t>
            </a:r>
            <a:r>
              <a:rPr lang="en-US" baseline="0" dirty="0" err="1" smtClean="0"/>
              <a:t>REST’s</a:t>
            </a:r>
            <a:endParaRPr lang="en-US" baseline="0" dirty="0" smtClean="0"/>
          </a:p>
          <a:p>
            <a:r>
              <a:rPr lang="en-US" baseline="0" dirty="0" smtClean="0"/>
              <a:t>Recruitment of cofactors to suppress transcription.</a:t>
            </a:r>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 uri="{AF507438-7753-43e0-B8FC-AC1667EBCBE1}">
              <a14:hiddenEffect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effectLst>
                  <a:outerShdw blurRad="63500" dist="38099" dir="2700000" algn="ctr" rotWithShape="0">
                    <a:srgbClr val="000000">
                      <a:alpha val="74998"/>
                    </a:srgbClr>
                  </a:outerShdw>
                </a:effectLst>
              </a14:hiddenEffects>
            </a:ext>
            <a:ext uri="{53640926-AAD7-44d8-BBD7-CCE9431645EC}">
              <a14:shadowObscured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1"/>
            </a:ext>
          </a:extLst>
        </p:spPr>
        <p:txBody>
          <a:bodyPr/>
          <a:lstStyle/>
          <a:p>
            <a:pPr>
              <a:buFontTx/>
              <a:buNone/>
            </a:pPr>
            <a:endParaRPr lang="en-US" sz="2000" baseline="0" dirty="0" smtClean="0">
              <a:latin typeface="Lucida Grande" charset="0"/>
              <a:cs typeface="Lucida Grande" charset="0"/>
              <a:sym typeface="Lucida Grande" charset="0"/>
            </a:endParaRPr>
          </a:p>
          <a:p>
            <a:pPr>
              <a:buFontTx/>
              <a:buNone/>
            </a:pPr>
            <a:r>
              <a:rPr lang="en-US" sz="2000" baseline="0" dirty="0" smtClean="0">
                <a:latin typeface="Lucida Grande" charset="0"/>
                <a:cs typeface="Lucida Grande" charset="0"/>
                <a:sym typeface="Lucida Grande" charset="0"/>
              </a:rPr>
              <a:t>So they have shown that 2dg, an inhibitor of glucose metabolism can </a:t>
            </a:r>
            <a:endParaRPr lang="en-US" sz="2000" baseline="0" dirty="0" smtClean="0">
              <a:latin typeface="Lucida Grande" charset="0"/>
              <a:cs typeface="Lucida Grande" charset="0"/>
              <a:sym typeface="Lucida Grande" charset="0"/>
            </a:endParaRPr>
          </a:p>
          <a:p>
            <a:pPr>
              <a:buFontTx/>
              <a:buNone/>
            </a:pPr>
            <a:r>
              <a:rPr lang="en-US" sz="2000" baseline="0" dirty="0" smtClean="0">
                <a:latin typeface="Lucida Grande" charset="0"/>
                <a:cs typeface="Lucida Grande" charset="0"/>
                <a:sym typeface="Lucida Grande" charset="0"/>
              </a:rPr>
              <a:t>reduce </a:t>
            </a:r>
            <a:r>
              <a:rPr lang="en-US" sz="2000" baseline="0" dirty="0" smtClean="0">
                <a:latin typeface="Lucida Grande" charset="0"/>
                <a:cs typeface="Lucida Grande" charset="0"/>
                <a:sym typeface="Lucida Grande" charset="0"/>
              </a:rPr>
              <a:t>the </a:t>
            </a:r>
            <a:r>
              <a:rPr lang="en-US" sz="2000" baseline="0" dirty="0" err="1" smtClean="0">
                <a:latin typeface="Lucida Grande" charset="0"/>
                <a:cs typeface="Lucida Grande" charset="0"/>
                <a:sym typeface="Lucida Grande" charset="0"/>
              </a:rPr>
              <a:t>upregulation</a:t>
            </a:r>
            <a:r>
              <a:rPr lang="en-US" sz="2000" baseline="0" dirty="0" smtClean="0">
                <a:latin typeface="Lucida Grande" charset="0"/>
                <a:cs typeface="Lucida Grande" charset="0"/>
                <a:sym typeface="Lucida Grande" charset="0"/>
              </a:rPr>
              <a:t> of BDNF expression seen in epilepsy</a:t>
            </a: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r>
              <a:rPr lang="en-US" sz="2000" dirty="0" smtClean="0"/>
              <a:t> Cool: </a:t>
            </a:r>
            <a:r>
              <a:rPr lang="en-US" sz="2000" baseline="0" dirty="0" smtClean="0"/>
              <a:t>So this is nice because it </a:t>
            </a:r>
          </a:p>
          <a:p>
            <a:r>
              <a:rPr lang="en-US" sz="2000" baseline="0" dirty="0" smtClean="0"/>
              <a:t>Presents a novel mechanistic model for a dietary treatment for epilepsy.</a:t>
            </a:r>
          </a:p>
          <a:p>
            <a:r>
              <a:rPr lang="en-US" sz="2000" baseline="0" dirty="0" smtClean="0"/>
              <a:t>Researchers have gone on to look at a</a:t>
            </a:r>
            <a:endParaRPr lang="en-US" sz="2000" dirty="0" smtClean="0"/>
          </a:p>
          <a:p>
            <a:r>
              <a:rPr lang="en-US" sz="2000" dirty="0" smtClean="0"/>
              <a:t>REST KO</a:t>
            </a:r>
            <a:r>
              <a:rPr lang="en-US" sz="2000" baseline="0" dirty="0" smtClean="0"/>
              <a:t> mouse – 2dg has no effect. </a:t>
            </a:r>
          </a:p>
          <a:p>
            <a:endParaRPr lang="en-US" sz="2000" dirty="0" smtClean="0"/>
          </a:p>
          <a:p>
            <a:r>
              <a:rPr lang="en-US" sz="2000" dirty="0" smtClean="0"/>
              <a:t>We’ve belabored this transcriptional regulator enough, </a:t>
            </a:r>
          </a:p>
          <a:p>
            <a:r>
              <a:rPr lang="en-US" sz="2000" dirty="0" smtClean="0"/>
              <a:t>let’s look at a chromatin remodeler, lysine </a:t>
            </a:r>
            <a:r>
              <a:rPr lang="en-US" sz="2000" dirty="0" err="1" smtClean="0"/>
              <a:t>dimethyltransferase</a:t>
            </a:r>
            <a:r>
              <a:rPr lang="en-US" sz="2000" baseline="0" dirty="0" smtClean="0"/>
              <a:t> </a:t>
            </a:r>
          </a:p>
          <a:p>
            <a:r>
              <a:rPr lang="en-US" sz="2000" baseline="0" dirty="0" smtClean="0"/>
              <a:t>G9a that works by affecting the </a:t>
            </a:r>
            <a:r>
              <a:rPr lang="en-US" sz="2000" baseline="0" dirty="0" err="1" smtClean="0"/>
              <a:t>methylation</a:t>
            </a:r>
            <a:r>
              <a:rPr lang="en-US" sz="2000" baseline="0" dirty="0" smtClean="0"/>
              <a:t> state of </a:t>
            </a:r>
            <a:r>
              <a:rPr lang="en-US" sz="2000" baseline="0" dirty="0" err="1" smtClean="0"/>
              <a:t>histone</a:t>
            </a:r>
            <a:r>
              <a:rPr lang="en-US" sz="2000" baseline="0" dirty="0" smtClean="0"/>
              <a:t> H3 lysine number 9</a:t>
            </a:r>
            <a:endParaRPr lang="en-US" sz="2000" dirty="0" smtClean="0"/>
          </a:p>
          <a:p>
            <a:endParaRPr lang="en-US" sz="2000" dirty="0">
              <a:latin typeface="Lucida Grande" charset="0"/>
              <a:cs typeface="Lucida Grande" charset="0"/>
              <a:sym typeface="Lucida Grande"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94415601"/>
      </p:ext>
    </p:extLst>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10/21/13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10/21/13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10/21/13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10/21/13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tiff"/></Relationships>
</file>

<file path=ppt/slides/_rels/slide12.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tiff"/></Relationships>
</file>

<file path=ppt/slides/_rels/slide14.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27.tif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20008"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00250"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89547"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61234"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54078"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3008"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64656"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527101"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par>
                          <p:cTn id="31" fill="hold" nodeType="afterGroup">
                            <p:stCondLst>
                              <p:cond delay="1000"/>
                            </p:stCondLst>
                            <p:childTnLst>
                              <p:par>
                                <p:cTn id="32" presetID="0" presetClass="path" presetSubtype="0" accel="50000" decel="50000" fill="hold" grpId="2" nodeType="afterEffect">
                                  <p:stCondLst>
                                    <p:cond delay="0"/>
                                  </p:stCondLst>
                                  <p:childTnLst>
                                    <p:animMotion origin="layout" path="M 2.87997E-6 -3.95187E-6 C -0.00348 -0.02614 -0.00678 -0.05136 0.0092 -0.08121 C 0.02553 -0.11082 0.0627 -0.14484 0.10022 -0.17815 " pathEditMode="relative" rAng="0" ptsTypes="aaA">
                                      <p:cBhvr>
                                        <p:cTn id="33" dur="2000" fill="hold"/>
                                        <p:tgtEl>
                                          <p:spTgt spid="63523"/>
                                        </p:tgtEl>
                                        <p:attrNameLst>
                                          <p:attrName>ppt_x</p:attrName>
                                          <p:attrName>ppt_y</p:attrName>
                                        </p:attrNameLst>
                                      </p:cBhvr>
                                      <p:rCtr x="47" y="-89"/>
                                    </p:animMotion>
                                  </p:childTnLst>
                                </p:cTn>
                              </p:par>
                            </p:childTnLst>
                          </p:cTn>
                        </p:par>
                        <p:par>
                          <p:cTn id="34" fill="hold">
                            <p:stCondLst>
                              <p:cond delay="3000"/>
                            </p:stCondLst>
                            <p:childTnLst>
                              <p:par>
                                <p:cTn id="35" presetID="0" presetClass="path" presetSubtype="0" accel="50000" decel="50000" fill="hold" nodeType="afterEffect">
                                  <p:stCondLst>
                                    <p:cond delay="0"/>
                                  </p:stCondLst>
                                  <p:childTnLst>
                                    <p:animMotion origin="layout" path="M -3.01146E-6 4.98031E-7 L 0.29056 4.98031E-7 " pathEditMode="relative" rAng="0" ptsTypes="AA">
                                      <p:cBhvr>
                                        <p:cTn id="36" dur="2000" fill="hold"/>
                                        <p:tgtEl>
                                          <p:spTgt spid="5"/>
                                        </p:tgtEl>
                                        <p:attrNameLst>
                                          <p:attrName>ppt_x</p:attrName>
                                          <p:attrName>ppt_y</p:attrName>
                                        </p:attrNameLst>
                                      </p:cBhvr>
                                      <p:rCtr x="145" y="0"/>
                                    </p:animMotion>
                                  </p:childTnLst>
                                </p:cTn>
                              </p:par>
                              <p:par>
                                <p:cTn id="37" presetID="0" presetClass="path" presetSubtype="0" accel="50000" decel="50000" fill="hold" grpId="3" nodeType="withEffect">
                                  <p:stCondLst>
                                    <p:cond delay="0"/>
                                  </p:stCondLst>
                                  <p:childTnLst>
                                    <p:animMotion origin="layout" path="M 0.10021 -0.17813 L 0.39094 -0.17813 " pathEditMode="relative" rAng="0" ptsTypes="AA">
                                      <p:cBhvr>
                                        <p:cTn id="38" dur="2000" fill="hold"/>
                                        <p:tgtEl>
                                          <p:spTgt spid="63523"/>
                                        </p:tgtEl>
                                        <p:attrNameLst>
                                          <p:attrName>ppt_x</p:attrName>
                                          <p:attrName>ppt_y</p:attrName>
                                        </p:attrNameLst>
                                      </p:cBhvr>
                                      <p:rCtr x="145" y="0"/>
                                    </p:animMotion>
                                  </p:childTnLst>
                                </p:cTn>
                              </p:par>
                            </p:childTnLst>
                          </p:cTn>
                        </p:par>
                        <p:par>
                          <p:cTn id="39" fill="hold">
                            <p:stCondLst>
                              <p:cond delay="5000"/>
                            </p:stCondLst>
                            <p:childTnLst>
                              <p:par>
                                <p:cTn id="40" presetID="22" presetClass="exit" presetSubtype="4" fill="hold" nodeType="afterEffect">
                                  <p:stCondLst>
                                    <p:cond delay="0"/>
                                  </p:stCondLst>
                                  <p:childTnLst>
                                    <p:animEffect transition="out" filter="wipe(down)">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childTnLst>
                          </p:cTn>
                        </p:par>
                        <p:par>
                          <p:cTn id="43" fill="hold">
                            <p:stCondLst>
                              <p:cond delay="5500"/>
                            </p:stCondLst>
                            <p:childTnLst>
                              <p:par>
                                <p:cTn id="44" presetID="22" presetClass="exit" presetSubtype="4" fill="hold" grpId="1" nodeType="afterEffect">
                                  <p:stCondLst>
                                    <p:cond delay="0"/>
                                  </p:stCondLst>
                                  <p:childTnLst>
                                    <p:animEffect transition="out" filter="wipe(down)">
                                      <p:cBhvr>
                                        <p:cTn id="45" dur="500"/>
                                        <p:tgtEl>
                                          <p:spTgt spid="63523"/>
                                        </p:tgtEl>
                                      </p:cBhvr>
                                    </p:animEffect>
                                    <p:set>
                                      <p:cBhvr>
                                        <p:cTn id="46" dur="1" fill="hold">
                                          <p:stCondLst>
                                            <p:cond delay="499"/>
                                          </p:stCondLst>
                                        </p:cTn>
                                        <p:tgtEl>
                                          <p:spTgt spid="63523"/>
                                        </p:tgtEl>
                                        <p:attrNameLst>
                                          <p:attrName>style.visibility</p:attrName>
                                        </p:attrNameLst>
                                      </p:cBhvr>
                                      <p:to>
                                        <p:strVal val="hidden"/>
                                      </p:to>
                                    </p:set>
                                  </p:childTnLst>
                                </p:cTn>
                              </p:par>
                            </p:childTnLst>
                          </p:cTn>
                        </p:par>
                        <p:par>
                          <p:cTn id="47" fill="hold">
                            <p:stCondLst>
                              <p:cond delay="6000"/>
                            </p:stCondLst>
                            <p:childTnLst>
                              <p:par>
                                <p:cTn id="48" presetID="1" presetClass="exit" presetSubtype="0" fill="hold" nodeType="afterEffect">
                                  <p:stCondLst>
                                    <p:cond delay="0"/>
                                  </p:stCondLst>
                                  <p:childTnLst>
                                    <p:set>
                                      <p:cBhvr>
                                        <p:cTn id="49" dur="1" fill="hold">
                                          <p:stCondLst>
                                            <p:cond delay="499"/>
                                          </p:stCondLst>
                                        </p:cTn>
                                        <p:tgtEl>
                                          <p:spTgt spid="6"/>
                                        </p:tgtEl>
                                        <p:attrNameLst>
                                          <p:attrName>style.visibility</p:attrName>
                                        </p:attrNameLst>
                                      </p:cBhvr>
                                      <p:to>
                                        <p:strVal val="hidden"/>
                                      </p:to>
                                    </p:set>
                                  </p:childTnLst>
                                </p:cTn>
                              </p:par>
                            </p:childTnLst>
                          </p:cTn>
                        </p:par>
                        <p:par>
                          <p:cTn id="50" fill="hold">
                            <p:stCondLst>
                              <p:cond delay="6500"/>
                            </p:stCondLst>
                            <p:childTnLst>
                              <p:par>
                                <p:cTn id="51" presetID="1" presetClass="exit" presetSubtype="0" fill="hold" grpId="1" nodeType="afterEffect">
                                  <p:stCondLst>
                                    <p:cond delay="0"/>
                                  </p:stCondLst>
                                  <p:childTnLst>
                                    <p:set>
                                      <p:cBhvr>
                                        <p:cTn id="52" dur="1" fill="hold">
                                          <p:stCondLst>
                                            <p:cond delay="499"/>
                                          </p:stCondLst>
                                        </p:cTn>
                                        <p:tgtEl>
                                          <p:spTgt spid="6352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500"/>
                                        <p:tgtEl>
                                          <p:spTgt spid="10"/>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iterate type="lt">
                                    <p:tmPct val="0"/>
                                  </p:iterate>
                                  <p:childTnLst>
                                    <p:set>
                                      <p:cBhvr>
                                        <p:cTn id="66" dur="1" fill="hold">
                                          <p:stCondLst>
                                            <p:cond delay="0"/>
                                          </p:stCondLst>
                                        </p:cTn>
                                        <p:tgtEl>
                                          <p:spTgt spid="63553"/>
                                        </p:tgtEl>
                                        <p:attrNameLst>
                                          <p:attrName>style.visibility</p:attrName>
                                        </p:attrNameLst>
                                      </p:cBhvr>
                                      <p:to>
                                        <p:strVal val="visible"/>
                                      </p:to>
                                    </p:set>
                                    <p:animEffect transition="in" filter="wipe(down)">
                                      <p:cBhvr>
                                        <p:cTn id="67" dur="500"/>
                                        <p:tgtEl>
                                          <p:spTgt spid="63553"/>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accel="50000" decel="50000" fill="hold" nodeType="clickEffect">
                                  <p:stCondLst>
                                    <p:cond delay="0"/>
                                  </p:stCondLst>
                                  <p:childTnLst>
                                    <p:set>
                                      <p:cBhvr>
                                        <p:cTn id="71" dur="1" fill="hold">
                                          <p:stCondLst>
                                            <p:cond delay="0"/>
                                          </p:stCondLst>
                                        </p:cTn>
                                        <p:tgtEl>
                                          <p:spTgt spid="70"/>
                                        </p:tgtEl>
                                        <p:attrNameLst>
                                          <p:attrName>style.visibility</p:attrName>
                                        </p:attrNameLst>
                                      </p:cBhvr>
                                      <p:to>
                                        <p:strVal val="visible"/>
                                      </p:to>
                                    </p:set>
                                    <p:anim calcmode="lin" valueType="num">
                                      <p:cBhvr additive="base">
                                        <p:cTn id="72" dur="500" fill="hold"/>
                                        <p:tgtEl>
                                          <p:spTgt spid="70"/>
                                        </p:tgtEl>
                                        <p:attrNameLst>
                                          <p:attrName>ppt_x</p:attrName>
                                        </p:attrNameLst>
                                      </p:cBhvr>
                                      <p:tavLst>
                                        <p:tav tm="0">
                                          <p:val>
                                            <p:strVal val="#ppt_x"/>
                                          </p:val>
                                        </p:tav>
                                        <p:tav tm="100000">
                                          <p:val>
                                            <p:strVal val="#ppt_x"/>
                                          </p:val>
                                        </p:tav>
                                      </p:tavLst>
                                    </p:anim>
                                    <p:anim calcmode="lin" valueType="num">
                                      <p:cBhvr additive="base">
                                        <p:cTn id="73" dur="500" fill="hold"/>
                                        <p:tgtEl>
                                          <p:spTgt spid="70"/>
                                        </p:tgtEl>
                                        <p:attrNameLst>
                                          <p:attrName>ppt_y</p:attrName>
                                        </p:attrNameLst>
                                      </p:cBhvr>
                                      <p:tavLst>
                                        <p:tav tm="0">
                                          <p:val>
                                            <p:strVal val="1+#ppt_h/2"/>
                                          </p:val>
                                        </p:tav>
                                        <p:tav tm="100000">
                                          <p:val>
                                            <p:strVal val="#ppt_y"/>
                                          </p:val>
                                        </p:tav>
                                      </p:tavLst>
                                    </p:anim>
                                  </p:childTnLst>
                                </p:cTn>
                              </p:par>
                              <p:par>
                                <p:cTn id="74" presetID="2" presetClass="entr" presetSubtype="4" accel="50000" decel="5000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 calcmode="lin" valueType="num">
                                      <p:cBhvr additive="base">
                                        <p:cTn id="76" dur="500" fill="hold"/>
                                        <p:tgtEl>
                                          <p:spTgt spid="68"/>
                                        </p:tgtEl>
                                        <p:attrNameLst>
                                          <p:attrName>ppt_x</p:attrName>
                                        </p:attrNameLst>
                                      </p:cBhvr>
                                      <p:tavLst>
                                        <p:tav tm="0">
                                          <p:val>
                                            <p:strVal val="#ppt_x"/>
                                          </p:val>
                                        </p:tav>
                                        <p:tav tm="100000">
                                          <p:val>
                                            <p:strVal val="#ppt_x"/>
                                          </p:val>
                                        </p:tav>
                                      </p:tavLst>
                                    </p:anim>
                                    <p:anim calcmode="lin" valueType="num">
                                      <p:cBhvr additive="base">
                                        <p:cTn id="77" dur="500" fill="hold"/>
                                        <p:tgtEl>
                                          <p:spTgt spid="68"/>
                                        </p:tgtEl>
                                        <p:attrNameLst>
                                          <p:attrName>ppt_y</p:attrName>
                                        </p:attrNameLst>
                                      </p:cBhvr>
                                      <p:tavLst>
                                        <p:tav tm="0">
                                          <p:val>
                                            <p:strVal val="1+#ppt_h/2"/>
                                          </p:val>
                                        </p:tav>
                                        <p:tav tm="100000">
                                          <p:val>
                                            <p:strVal val="#ppt_y"/>
                                          </p:val>
                                        </p:tav>
                                      </p:tavLst>
                                    </p:anim>
                                  </p:childTnLst>
                                </p:cTn>
                              </p:par>
                              <p:par>
                                <p:cTn id="78" presetID="2" presetClass="entr" presetSubtype="4" accel="50000" decel="50000" fill="hold" nodeType="withEffect">
                                  <p:stCondLst>
                                    <p:cond delay="0"/>
                                  </p:stCondLst>
                                  <p:childTnLst>
                                    <p:set>
                                      <p:cBhvr>
                                        <p:cTn id="79" dur="1" fill="hold">
                                          <p:stCondLst>
                                            <p:cond delay="0"/>
                                          </p:stCondLst>
                                        </p:cTn>
                                        <p:tgtEl>
                                          <p:spTgt spid="71"/>
                                        </p:tgtEl>
                                        <p:attrNameLst>
                                          <p:attrName>style.visibility</p:attrName>
                                        </p:attrNameLst>
                                      </p:cBhvr>
                                      <p:to>
                                        <p:strVal val="visible"/>
                                      </p:to>
                                    </p:set>
                                    <p:anim calcmode="lin" valueType="num">
                                      <p:cBhvr additive="base">
                                        <p:cTn id="80" dur="500" fill="hold"/>
                                        <p:tgtEl>
                                          <p:spTgt spid="71"/>
                                        </p:tgtEl>
                                        <p:attrNameLst>
                                          <p:attrName>ppt_x</p:attrName>
                                        </p:attrNameLst>
                                      </p:cBhvr>
                                      <p:tavLst>
                                        <p:tav tm="0">
                                          <p:val>
                                            <p:strVal val="#ppt_x"/>
                                          </p:val>
                                        </p:tav>
                                        <p:tav tm="100000">
                                          <p:val>
                                            <p:strVal val="#ppt_x"/>
                                          </p:val>
                                        </p:tav>
                                      </p:tavLst>
                                    </p:anim>
                                    <p:anim calcmode="lin" valueType="num">
                                      <p:cBhvr additive="base">
                                        <p:cTn id="81"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36219"/>
          <a:stretch>
            <a:fillRect/>
          </a:stretch>
        </p:blipFill>
        <p:spPr>
          <a:xfrm>
            <a:off x="0" y="1692621"/>
            <a:ext cx="9170130" cy="4137874"/>
          </a:xfr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pic>
        <p:nvPicPr>
          <p:cNvPr id="11" name="Content Placeholder 4" descr="fig1-2dg-antiepileptic.tiff"/>
          <p:cNvPicPr>
            <a:picLocks noChangeAspect="1"/>
          </p:cNvPicPr>
          <p:nvPr/>
        </p:nvPicPr>
        <p:blipFill>
          <a:blip r:embed="rId3"/>
          <a:srcRect l="62530" r="11031"/>
          <a:stretch>
            <a:fillRect/>
          </a:stretch>
        </p:blipFill>
        <p:spPr>
          <a:xfrm>
            <a:off x="1898102" y="1417638"/>
            <a:ext cx="4658585" cy="5071030"/>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4502790"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5236"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145478"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234775"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3722560"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1650872"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020712"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306462"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199306"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208236"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5020712"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5054203"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09884"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672329"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3243705"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4137232"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4788540"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4284013"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ppt_x"/>
                                          </p:val>
                                        </p:tav>
                                        <p:tav tm="100000">
                                          <p:val>
                                            <p:strVal val="#ppt_x"/>
                                          </p:val>
                                        </p:tav>
                                      </p:tavLst>
                                    </p:anim>
                                    <p:anim calcmode="lin" valueType="num">
                                      <p:cBhvr additive="base">
                                        <p:cTn id="8" dur="500" fill="hold"/>
                                        <p:tgtEl>
                                          <p:spTgt spid="71"/>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ppt_x"/>
                                          </p:val>
                                        </p:tav>
                                        <p:tav tm="100000">
                                          <p:val>
                                            <p:strVal val="#ppt_x"/>
                                          </p:val>
                                        </p:tav>
                                      </p:tavLst>
                                    </p:anim>
                                    <p:anim calcmode="lin" valueType="num">
                                      <p:cBhvr additive="base">
                                        <p:cTn id="16" dur="500" fill="hold"/>
                                        <p:tgtEl>
                                          <p:spTgt spid="6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2" presetClass="exit" presetSubtype="8" fill="hold" nodeType="afterEffect">
                                  <p:stCondLst>
                                    <p:cond delay="0"/>
                                  </p:stCondLst>
                                  <p:childTnLst>
                                    <p:animEffect transition="out" filter="wipe(left)">
                                      <p:cBhvr>
                                        <p:cTn id="19" dur="1000"/>
                                        <p:tgtEl>
                                          <p:spTgt spid="4"/>
                                        </p:tgtEl>
                                      </p:cBhvr>
                                    </p:animEffect>
                                    <p:set>
                                      <p:cBhvr>
                                        <p:cTn id="2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20008" y="1750219"/>
            <a:ext cx="250031" cy="47327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00250" y="812602"/>
            <a:ext cx="1509117" cy="67865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089547" y="2357438"/>
            <a:ext cx="607219" cy="5715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473398"/>
            <a:ext cx="491133" cy="80367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161234" y="1384101"/>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54078" y="1794867"/>
            <a:ext cx="437555"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4063008" y="1553765"/>
            <a:ext cx="696516"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3875484" y="1732359"/>
            <a:ext cx="258961" cy="35718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964656" y="1196578"/>
            <a:ext cx="464344" cy="96440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2527101" y="1705570"/>
            <a:ext cx="526852" cy="79474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txBody>
            <a:bodyPr lIns="0" tIns="0" rIns="0" bIns="0"/>
            <a:lstStyle/>
            <a:p>
              <a:endParaRPr lang="en-US"/>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
        <p:nvSpPr>
          <p:cNvPr id="72" name="Multiply 71"/>
          <p:cNvSpPr/>
          <p:nvPr/>
        </p:nvSpPr>
        <p:spPr>
          <a:xfrm>
            <a:off x="3875484" y="792508"/>
            <a:ext cx="1351834" cy="678657"/>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45297574"/>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840" r="-1246"/>
          <a:stretch/>
        </p:blipFill>
        <p:spPr>
          <a:xfrm>
            <a:off x="5169437" y="1600200"/>
            <a:ext cx="3320027" cy="499532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2922504"/>
      </p:ext>
    </p:extLst>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275254" y="4268657"/>
            <a:ext cx="5294742" cy="3087731"/>
          </a:xfrm>
          <a:prstGeom prst="rect">
            <a:avLst/>
          </a:prstGeom>
        </p:spPr>
      </p:pic>
      <p:pic>
        <p:nvPicPr>
          <p:cNvPr id="7" name="Picture 6" descr="epilepsy-schematic.tiff"/>
          <p:cNvPicPr>
            <a:picLocks noChangeAspect="1"/>
          </p:cNvPicPr>
          <p:nvPr/>
        </p:nvPicPr>
        <p:blipFill>
          <a:blip r:embed="rId5"/>
          <a:stretch>
            <a:fillRect/>
          </a:stretch>
        </p:blipFill>
        <p:spPr>
          <a:xfrm>
            <a:off x="3254140" y="4268657"/>
            <a:ext cx="3029260" cy="2454501"/>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Trina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Basu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1832</TotalTime>
  <Words>3966</Words>
  <Application>Microsoft Macintosh PowerPoint</Application>
  <PresentationFormat>On-screen Show (4:3)</PresentationFormat>
  <Paragraphs>523</Paragraphs>
  <Slides>21</Slides>
  <Notes>21</Notes>
  <HiddenSlides>0</HiddenSlides>
  <MMClips>0</MMClips>
  <ScaleCrop>false</ScaleCrop>
  <HeadingPairs>
    <vt:vector size="4" baseType="variant">
      <vt:variant>
        <vt:lpstr>Design Template</vt:lpstr>
      </vt:variant>
      <vt:variant>
        <vt:i4>1</vt:i4>
      </vt:variant>
      <vt:variant>
        <vt:lpstr>Slide Titles</vt:lpstr>
      </vt:variant>
      <vt:variant>
        <vt:i4>21</vt:i4>
      </vt:variant>
    </vt:vector>
  </HeadingPairs>
  <TitlesOfParts>
    <vt:vector size="22"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Slide 10</vt:lpstr>
      <vt:lpstr>How does 2DG exert antiepileptic effects?</vt:lpstr>
      <vt:lpstr>Slide 12</vt:lpstr>
      <vt:lpstr>How does 2DG affect transcriptional regulation to reduce BDNF gene expression?</vt:lpstr>
      <vt:lpstr>Slide 14</vt:lpstr>
      <vt:lpstr>Slide 15</vt:lpstr>
      <vt:lpstr>Slide 16</vt:lpstr>
      <vt:lpstr>Does G9a expression correlate with repeated cocaine administration?</vt:lpstr>
      <vt:lpstr>How does G9a expression (in nucleus accumbens) regulate behavioral response to cocaine?</vt:lpstr>
      <vt:lpstr>Slide 19</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109</cp:revision>
  <dcterms:created xsi:type="dcterms:W3CDTF">2013-10-21T17:02:35Z</dcterms:created>
  <dcterms:modified xsi:type="dcterms:W3CDTF">2013-10-21T18:15:24Z</dcterms:modified>
</cp:coreProperties>
</file>

<file path=docProps/thumbnail.jpeg>
</file>